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415" autoAdjust="0"/>
  </p:normalViewPr>
  <p:slideViewPr>
    <p:cSldViewPr>
      <p:cViewPr varScale="1">
        <p:scale>
          <a:sx n="54" d="100"/>
          <a:sy n="54" d="100"/>
        </p:scale>
        <p:origin x="-1836" y="-7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35CA3A-171B-4F51-B786-A2EC4C2F7F06}" type="datetimeFigureOut">
              <a:rPr lang="fr-FR" smtClean="0"/>
              <a:pPr/>
              <a:t>19/06/2013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FFFAB4-20B5-4BB5-B9E1-C42B5015EC4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A8FFFAB4-20B5-4BB5-B9E1-C42B5015EC49}" type="slidenum">
              <a:rPr lang="fr-FR" smtClean="0"/>
              <a:pPr/>
              <a:t>2</a:t>
            </a:fld>
            <a:endParaRPr lang="fr-FR"/>
          </a:p>
        </p:txBody>
      </p:sp>
      <p:sp>
        <p:nvSpPr>
          <p:cNvPr id="5" name="Espace réservé du contenu 2"/>
          <p:cNvSpPr>
            <a:spLocks noGrp="1"/>
          </p:cNvSpPr>
          <p:nvPr>
            <p:ph type="body" idx="1"/>
          </p:nvPr>
        </p:nvSpPr>
        <p:spPr/>
        <p:txBody>
          <a:bodyPr>
            <a:normAutofit fontScale="85000" lnSpcReduction="10000"/>
          </a:bodyPr>
          <a:lstStyle/>
          <a:p>
            <a:pPr algn="just"/>
            <a:r>
              <a:rPr lang="fr-FR" sz="3200" dirty="0" smtClean="0"/>
              <a:t>Dans les années 80 un « jeune » laboratoire spatial dédié à la physique solaire et stellaire a cherché un directeur pour succéder à Roger Maurice Bonnet.</a:t>
            </a:r>
          </a:p>
          <a:p>
            <a:pPr algn="just"/>
            <a:r>
              <a:rPr lang="fr-FR" sz="3200" dirty="0" smtClean="0"/>
              <a:t>Après un intérim assuré par Philippe Lemaire est arrivé Alan Gabriel … à l’étonnement de certains, qui se rendirent par la suite à l’esprit de l’Entente Cordiale.</a:t>
            </a:r>
          </a:p>
          <a:p>
            <a:pPr algn="just"/>
            <a:endParaRPr lang="fr-FR" sz="3200" dirty="0" smtClean="0"/>
          </a:p>
          <a:p>
            <a:pPr algn="just"/>
            <a:endParaRPr lang="fr-FR" sz="3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LPSP avait effectué sa mutation technique en fournissant un instrument destiné à l’observation de la comète de Halley (1986) mais restait très « solaire » malgré - déjà - la présence de chercheurs en </a:t>
            </a:r>
            <a:r>
              <a:rPr lang="fr-FR" dirty="0" err="1" smtClean="0"/>
              <a:t>planéto</a:t>
            </a:r>
            <a:r>
              <a:rPr lang="fr-FR" dirty="0" smtClean="0"/>
              <a:t> et MIS.</a:t>
            </a:r>
          </a:p>
          <a:p>
            <a:r>
              <a:rPr lang="fr-FR" dirty="0" smtClean="0"/>
              <a:t>La structure technique restait à consolider après les tentatives des années précédentes.</a:t>
            </a:r>
          </a:p>
          <a:p>
            <a:r>
              <a:rPr lang="fr-FR" dirty="0" smtClean="0"/>
              <a:t>Venant d’un labo fortement organisé (</a:t>
            </a:r>
            <a:r>
              <a:rPr lang="fr-FR" dirty="0" err="1" smtClean="0"/>
              <a:t>so</a:t>
            </a:r>
            <a:r>
              <a:rPr lang="fr-FR" dirty="0" smtClean="0"/>
              <a:t> British !) Alan a cherché à s’appuyer sur une structure métiers tournée vers la réalisation des projets d’instruments spatiaux.</a:t>
            </a:r>
          </a:p>
          <a:p>
            <a:endParaRPr lang="fr-FR" dirty="0"/>
          </a:p>
        </p:txBody>
      </p:sp>
      <p:sp>
        <p:nvSpPr>
          <p:cNvPr id="4" name="Espace réservé du numéro de diapositive 3"/>
          <p:cNvSpPr>
            <a:spLocks noGrp="1"/>
          </p:cNvSpPr>
          <p:nvPr>
            <p:ph type="sldNum" sz="quarter" idx="10"/>
          </p:nvPr>
        </p:nvSpPr>
        <p:spPr/>
        <p:txBody>
          <a:bodyPr/>
          <a:lstStyle/>
          <a:p>
            <a:fld id="{A8FFFAB4-20B5-4BB5-B9E1-C42B5015EC49}"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dirty="0" smtClean="0"/>
              <a:t>Point très positif : nomination d’un Directeur Technique membre à part entière de la direction du laboratoire.</a:t>
            </a:r>
          </a:p>
          <a:p>
            <a:pPr algn="just"/>
            <a:r>
              <a:rPr lang="fr-FR" dirty="0" smtClean="0"/>
              <a:t>Serge </a:t>
            </a:r>
            <a:r>
              <a:rPr lang="fr-FR" dirty="0" err="1" smtClean="0"/>
              <a:t>Cazes</a:t>
            </a:r>
            <a:r>
              <a:rPr lang="fr-FR" dirty="0" smtClean="0"/>
              <a:t> fut le premier. Il disparut prématurément.</a:t>
            </a:r>
          </a:p>
          <a:p>
            <a:pPr algn="just"/>
            <a:r>
              <a:rPr lang="fr-FR" dirty="0" smtClean="0"/>
              <a:t>Un gros travail de structuration avait été fait sur la base de l’existant.</a:t>
            </a:r>
          </a:p>
          <a:p>
            <a:pPr algn="just"/>
            <a:r>
              <a:rPr lang="fr-FR" dirty="0" smtClean="0"/>
              <a:t>Après la disparition de Serge, Alan a cherché un remplaçant en prenant conseil … beaucoup à l’extérieur  du laboratoire !  </a:t>
            </a:r>
          </a:p>
          <a:p>
            <a:endParaRPr lang="fr-FR" dirty="0"/>
          </a:p>
        </p:txBody>
      </p:sp>
      <p:sp>
        <p:nvSpPr>
          <p:cNvPr id="4" name="Espace réservé du numéro de diapositive 3"/>
          <p:cNvSpPr>
            <a:spLocks noGrp="1"/>
          </p:cNvSpPr>
          <p:nvPr>
            <p:ph type="sldNum" sz="quarter" idx="10"/>
          </p:nvPr>
        </p:nvSpPr>
        <p:spPr/>
        <p:txBody>
          <a:bodyPr/>
          <a:lstStyle/>
          <a:p>
            <a:fld id="{A8FFFAB4-20B5-4BB5-B9E1-C42B5015EC49}"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Il fit mander Guy Guyot et avant de lui proposer le poste lui expliqua :</a:t>
            </a:r>
          </a:p>
          <a:p>
            <a:pPr lvl="1"/>
            <a:r>
              <a:rPr lang="fr-FR" dirty="0" smtClean="0"/>
              <a:t>Tu es un bon ingénieur</a:t>
            </a:r>
          </a:p>
          <a:p>
            <a:pPr lvl="1"/>
            <a:r>
              <a:rPr lang="fr-FR" dirty="0" smtClean="0"/>
              <a:t>Dynamique</a:t>
            </a:r>
          </a:p>
          <a:p>
            <a:pPr lvl="1"/>
            <a:r>
              <a:rPr lang="fr-FR" dirty="0" smtClean="0"/>
              <a:t>… un peu agressif …</a:t>
            </a:r>
          </a:p>
          <a:p>
            <a:pPr lvl="1"/>
            <a:r>
              <a:rPr lang="fr-FR" dirty="0" smtClean="0"/>
              <a:t>Tu devras abandonner ton projet …</a:t>
            </a:r>
          </a:p>
          <a:p>
            <a:pPr lvl="1"/>
            <a:r>
              <a:rPr lang="fr-FR" dirty="0" smtClean="0"/>
              <a:t>Je peux te nommer Directeur technique !</a:t>
            </a:r>
          </a:p>
          <a:p>
            <a:r>
              <a:rPr lang="fr-FR" dirty="0" smtClean="0"/>
              <a:t>Dynamique, Guy Guyot accepta, resta « un peu agressif » et n’abandonna pas son projet !</a:t>
            </a:r>
          </a:p>
          <a:p>
            <a:r>
              <a:rPr lang="fr-FR" dirty="0" smtClean="0"/>
              <a:t>J’appris à connaître Alan</a:t>
            </a:r>
          </a:p>
          <a:p>
            <a:endParaRPr lang="fr-FR" dirty="0"/>
          </a:p>
        </p:txBody>
      </p:sp>
      <p:sp>
        <p:nvSpPr>
          <p:cNvPr id="4" name="Espace réservé du numéro de diapositive 3"/>
          <p:cNvSpPr>
            <a:spLocks noGrp="1"/>
          </p:cNvSpPr>
          <p:nvPr>
            <p:ph type="sldNum" sz="quarter" idx="10"/>
          </p:nvPr>
        </p:nvSpPr>
        <p:spPr/>
        <p:txBody>
          <a:bodyPr/>
          <a:lstStyle/>
          <a:p>
            <a:fld id="{A8FFFAB4-20B5-4BB5-B9E1-C42B5015EC49}"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dirty="0" smtClean="0"/>
              <a:t>Dans les années 90 cette structure a permis la réalisation d’instruments de tout premier ordre  et la sélection et l’études d’autres qui aboutirent dans les années 2000 et enfin en cours aujourd’hui années 2010. </a:t>
            </a:r>
            <a:r>
              <a:rPr lang="fr-FR" dirty="0" err="1" smtClean="0"/>
              <a:t>Cosmic</a:t>
            </a:r>
            <a:r>
              <a:rPr lang="fr-FR" dirty="0" smtClean="0"/>
              <a:t> vision et exploration </a:t>
            </a:r>
          </a:p>
          <a:p>
            <a:pPr algn="just"/>
            <a:r>
              <a:rPr lang="fr-FR" dirty="0" smtClean="0"/>
              <a:t>L’IAS est devenu - à égalité avec d’autres ? -  le meilleure laboratoire instrumental de la discipline avec des succès notoires sur des instruments en maîtrise d’œuvre.</a:t>
            </a:r>
          </a:p>
          <a:p>
            <a:pPr algn="just"/>
            <a:r>
              <a:rPr lang="fr-FR" dirty="0" smtClean="0"/>
              <a:t>Cette volonté de poursuivre la ligne tracée par Alan a perduré avec les directions successives qui de fait ont intégré cette exigence dans leur programme.</a:t>
            </a:r>
          </a:p>
          <a:p>
            <a:endParaRPr lang="fr-FR" dirty="0"/>
          </a:p>
        </p:txBody>
      </p:sp>
      <p:sp>
        <p:nvSpPr>
          <p:cNvPr id="4" name="Espace réservé du numéro de diapositive 3"/>
          <p:cNvSpPr>
            <a:spLocks noGrp="1"/>
          </p:cNvSpPr>
          <p:nvPr>
            <p:ph type="sldNum" sz="quarter" idx="10"/>
          </p:nvPr>
        </p:nvSpPr>
        <p:spPr/>
        <p:txBody>
          <a:bodyPr/>
          <a:lstStyle/>
          <a:p>
            <a:fld id="{A8FFFAB4-20B5-4BB5-B9E1-C42B5015EC49}"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Cette question de l’</a:t>
            </a:r>
            <a:r>
              <a:rPr lang="fr-FR" dirty="0" err="1" smtClean="0"/>
              <a:t>ingénieurie</a:t>
            </a:r>
            <a:r>
              <a:rPr lang="fr-FR" dirty="0" smtClean="0"/>
              <a:t> (spatiale) reste posée en permanence dans nos laboratoires, et nous devons à Alan  </a:t>
            </a:r>
          </a:p>
          <a:p>
            <a:r>
              <a:rPr lang="fr-FR" dirty="0" smtClean="0"/>
              <a:t>L’IAS est capable de:</a:t>
            </a:r>
          </a:p>
          <a:p>
            <a:pPr>
              <a:buFontTx/>
              <a:buChar char="-"/>
            </a:pPr>
            <a:r>
              <a:rPr lang="fr-FR" dirty="0" smtClean="0"/>
              <a:t>Être maître d’œuvre</a:t>
            </a:r>
            <a:r>
              <a:rPr lang="fr-FR" baseline="0" dirty="0" smtClean="0"/>
              <a:t> d’instruments complexes</a:t>
            </a:r>
          </a:p>
          <a:p>
            <a:pPr>
              <a:buFontTx/>
              <a:buChar char="-"/>
            </a:pPr>
            <a:r>
              <a:rPr lang="fr-FR" baseline="0" dirty="0" smtClean="0"/>
              <a:t> Pratiquer l’</a:t>
            </a:r>
            <a:r>
              <a:rPr lang="fr-FR" baseline="0" dirty="0" err="1" smtClean="0"/>
              <a:t>ingénieurerie</a:t>
            </a:r>
            <a:r>
              <a:rPr lang="fr-FR" baseline="0" dirty="0" smtClean="0"/>
              <a:t> système</a:t>
            </a:r>
          </a:p>
          <a:p>
            <a:pPr>
              <a:buFontTx/>
              <a:buChar char="-"/>
            </a:pPr>
            <a:r>
              <a:rPr lang="fr-FR" baseline="0" dirty="0" smtClean="0"/>
              <a:t> maîtriser les spécialités indispensables au niveau architecture spatiale, études et AIT  : </a:t>
            </a:r>
          </a:p>
          <a:p>
            <a:pPr lvl="1">
              <a:buFontTx/>
              <a:buChar char="-"/>
            </a:pPr>
            <a:r>
              <a:rPr lang="fr-FR" baseline="0" dirty="0" smtClean="0"/>
              <a:t>Optique</a:t>
            </a:r>
          </a:p>
          <a:p>
            <a:pPr lvl="1">
              <a:buFontTx/>
              <a:buChar char="-"/>
            </a:pPr>
            <a:r>
              <a:rPr lang="fr-FR" baseline="0" dirty="0" smtClean="0"/>
              <a:t> mécanique/thermique</a:t>
            </a:r>
          </a:p>
          <a:p>
            <a:pPr lvl="1">
              <a:buFontTx/>
              <a:buChar char="-"/>
            </a:pPr>
            <a:r>
              <a:rPr lang="fr-FR" baseline="0" dirty="0" smtClean="0"/>
              <a:t>électronique</a:t>
            </a:r>
          </a:p>
          <a:p>
            <a:pPr lvl="1">
              <a:buFontTx/>
              <a:buChar char="-"/>
            </a:pPr>
            <a:r>
              <a:rPr lang="fr-FR" baseline="0" dirty="0" smtClean="0"/>
              <a:t>Contrôle/command</a:t>
            </a:r>
          </a:p>
          <a:p>
            <a:pPr lvl="1">
              <a:buFontTx/>
              <a:buChar char="-"/>
            </a:pPr>
            <a:endParaRPr lang="fr-FR" baseline="0" dirty="0" smtClean="0"/>
          </a:p>
          <a:p>
            <a:pPr lvl="1">
              <a:buFontTx/>
              <a:buChar char="-"/>
            </a:pPr>
            <a:endParaRPr lang="fr-FR" baseline="0" dirty="0" smtClean="0"/>
          </a:p>
          <a:p>
            <a:pPr lvl="1">
              <a:buFontTx/>
              <a:buChar char="-"/>
            </a:pPr>
            <a:endParaRPr lang="fr-FR" baseline="0" dirty="0" smtClean="0"/>
          </a:p>
          <a:p>
            <a:pPr lvl="1">
              <a:buFontTx/>
              <a:buChar char="-"/>
            </a:pPr>
            <a:endParaRPr lang="fr-FR" baseline="0" dirty="0" smtClean="0"/>
          </a:p>
          <a:p>
            <a:pPr lvl="1">
              <a:buFontTx/>
              <a:buChar char="-"/>
            </a:pPr>
            <a:r>
              <a:rPr lang="fr-FR" baseline="0" dirty="0" smtClean="0"/>
              <a:t> </a:t>
            </a:r>
            <a:endParaRPr lang="fr-FR" dirty="0"/>
          </a:p>
        </p:txBody>
      </p:sp>
      <p:sp>
        <p:nvSpPr>
          <p:cNvPr id="4" name="Espace réservé du numéro de diapositive 3"/>
          <p:cNvSpPr>
            <a:spLocks noGrp="1"/>
          </p:cNvSpPr>
          <p:nvPr>
            <p:ph type="sldNum" sz="quarter" idx="10"/>
          </p:nvPr>
        </p:nvSpPr>
        <p:spPr/>
        <p:txBody>
          <a:bodyPr/>
          <a:lstStyle/>
          <a:p>
            <a:fld id="{A8FFFAB4-20B5-4BB5-B9E1-C42B5015EC49}"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L’IAS est aussi bien connu :</a:t>
            </a:r>
          </a:p>
          <a:p>
            <a:pPr>
              <a:buFontTx/>
              <a:buChar char="-"/>
            </a:pPr>
            <a:r>
              <a:rPr lang="fr-FR" dirty="0" smtClean="0"/>
              <a:t>Pour sa capacité en terme d’acquisition de données, de data </a:t>
            </a:r>
            <a:r>
              <a:rPr lang="fr-FR" dirty="0" err="1" smtClean="0"/>
              <a:t>processing</a:t>
            </a:r>
            <a:endParaRPr lang="fr-FR" dirty="0" smtClean="0"/>
          </a:p>
          <a:p>
            <a:pPr>
              <a:buFontTx/>
              <a:buChar char="-"/>
            </a:pPr>
            <a:r>
              <a:rPr lang="fr-FR" dirty="0" smtClean="0"/>
              <a:t> pour sa capacité avec la station d’étalonnage</a:t>
            </a:r>
            <a:r>
              <a:rPr lang="fr-FR" baseline="0" dirty="0" smtClean="0"/>
              <a:t> à calibrer des instruments ou des équipements, de pratiquer des tests en environnement spatial et d’accueillir des équipes pour des activités de recherche et développement.</a:t>
            </a:r>
          </a:p>
          <a:p>
            <a:pPr>
              <a:buFontTx/>
              <a:buChar char="-"/>
            </a:pPr>
            <a:r>
              <a:rPr lang="fr-FR" baseline="0" dirty="0" smtClean="0"/>
              <a:t> Toutes ces points ont fait l’objet d’une attention particulière d’Alan au sein des activités techniques de l’IAS</a:t>
            </a:r>
            <a:endParaRPr lang="fr-FR" dirty="0"/>
          </a:p>
        </p:txBody>
      </p:sp>
      <p:sp>
        <p:nvSpPr>
          <p:cNvPr id="4" name="Espace réservé du numéro de diapositive 3"/>
          <p:cNvSpPr>
            <a:spLocks noGrp="1"/>
          </p:cNvSpPr>
          <p:nvPr>
            <p:ph type="sldNum" sz="quarter" idx="10"/>
          </p:nvPr>
        </p:nvSpPr>
        <p:spPr/>
        <p:txBody>
          <a:bodyPr/>
          <a:lstStyle/>
          <a:p>
            <a:fld id="{A8FFFAB4-20B5-4BB5-B9E1-C42B5015EC49}"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Conclusion:</a:t>
            </a:r>
          </a:p>
          <a:p>
            <a:r>
              <a:rPr lang="fr-FR" dirty="0" smtClean="0"/>
              <a:t>Alan fut un grand direction. C’est mon</a:t>
            </a:r>
            <a:r>
              <a:rPr lang="fr-FR" baseline="0" dirty="0" smtClean="0"/>
              <a:t> sentiment personnel, partagé de tous j’espère!</a:t>
            </a:r>
          </a:p>
          <a:p>
            <a:r>
              <a:rPr lang="fr-FR" baseline="0" dirty="0" smtClean="0"/>
              <a:t>Il est le Directeur qui a fait confiance au  staff technique</a:t>
            </a:r>
          </a:p>
          <a:p>
            <a:r>
              <a:rPr lang="fr-FR" dirty="0" smtClean="0"/>
              <a:t>Il est le directeur</a:t>
            </a:r>
            <a:r>
              <a:rPr lang="fr-FR" baseline="0" dirty="0" smtClean="0"/>
              <a:t> qui permis à l’IAS de faire de sa participation à SOHO un grand succès avec une manip PI</a:t>
            </a:r>
          </a:p>
          <a:p>
            <a:r>
              <a:rPr lang="fr-FR" baseline="0" dirty="0" smtClean="0"/>
              <a:t>Il est le directeur qui aida de nombreux autres champs thématiques</a:t>
            </a:r>
          </a:p>
          <a:p>
            <a:r>
              <a:rPr lang="fr-FR" baseline="0" dirty="0" smtClean="0"/>
              <a:t>L’IAS est aujourd’hui </a:t>
            </a:r>
            <a:r>
              <a:rPr lang="fr-FR" baseline="0" dirty="0" err="1" smtClean="0"/>
              <a:t>ldans</a:t>
            </a:r>
            <a:r>
              <a:rPr lang="fr-FR" baseline="0" dirty="0" smtClean="0"/>
              <a:t> la </a:t>
            </a:r>
            <a:r>
              <a:rPr lang="fr-FR" baseline="0" dirty="0" err="1" smtClean="0"/>
              <a:t>parfaitecontinuité</a:t>
            </a:r>
            <a:r>
              <a:rPr lang="fr-FR" baseline="0" dirty="0" smtClean="0"/>
              <a:t> de l’œuvre d’Alan</a:t>
            </a:r>
          </a:p>
          <a:p>
            <a:r>
              <a:rPr lang="fr-FR" baseline="0" dirty="0" smtClean="0"/>
              <a:t>Merci beaucoup Alan! </a:t>
            </a:r>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A8FFFAB4-20B5-4BB5-B9E1-C42B5015EC49}"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r>
              <a:rPr lang="fr-FR" smtClean="0"/>
              <a:t>20/06/2013</a:t>
            </a:r>
            <a:endParaRPr lang="fr-FR"/>
          </a:p>
        </p:txBody>
      </p:sp>
      <p:sp>
        <p:nvSpPr>
          <p:cNvPr id="19" name="Espace réservé du pied de page 18"/>
          <p:cNvSpPr>
            <a:spLocks noGrp="1"/>
          </p:cNvSpPr>
          <p:nvPr>
            <p:ph type="ftr" sz="quarter" idx="11"/>
          </p:nvPr>
        </p:nvSpPr>
        <p:spPr/>
        <p:txBody>
          <a:bodyPr/>
          <a:lstStyle/>
          <a:p>
            <a:r>
              <a:rPr lang="en-US" smtClean="0"/>
              <a:t>Celebrating the achievements of Alan Gabriel</a:t>
            </a:r>
            <a:endParaRPr lang="fr-FR" dirty="0"/>
          </a:p>
        </p:txBody>
      </p:sp>
      <p:sp>
        <p:nvSpPr>
          <p:cNvPr id="27" name="Espace réservé du numéro de diapositive 26"/>
          <p:cNvSpPr>
            <a:spLocks noGrp="1"/>
          </p:cNvSpPr>
          <p:nvPr>
            <p:ph type="sldNum" sz="quarter" idx="12"/>
          </p:nvPr>
        </p:nvSpPr>
        <p:spPr/>
        <p:txBody>
          <a:bodyPr/>
          <a:lstStyle/>
          <a:p>
            <a:fld id="{E0A6C367-0542-4EDC-AF77-83902AFD71A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57200" y="6356350"/>
            <a:ext cx="1738536" cy="365125"/>
          </a:xfrm>
        </p:spPr>
        <p:txBody>
          <a:bodyPr/>
          <a:lstStyle>
            <a:lvl1pPr>
              <a:defRPr sz="2000" b="1"/>
            </a:lvl1pPr>
          </a:lstStyle>
          <a:p>
            <a:r>
              <a:rPr lang="fr-FR" smtClean="0"/>
              <a:t>20/06/2013</a:t>
            </a:r>
            <a:endParaRPr lang="fr-FR"/>
          </a:p>
        </p:txBody>
      </p:sp>
      <p:sp>
        <p:nvSpPr>
          <p:cNvPr id="5" name="Espace réservé du pied de page 4"/>
          <p:cNvSpPr>
            <a:spLocks noGrp="1"/>
          </p:cNvSpPr>
          <p:nvPr>
            <p:ph type="ftr" sz="quarter" idx="11"/>
          </p:nvPr>
        </p:nvSpPr>
        <p:spPr>
          <a:xfrm>
            <a:off x="2267744" y="6356350"/>
            <a:ext cx="5256584" cy="365125"/>
          </a:xfrm>
        </p:spPr>
        <p:txBody>
          <a:bodyPr/>
          <a:lstStyle>
            <a:lvl1pPr>
              <a:defRPr sz="1800" b="1"/>
            </a:lvl1pPr>
          </a:lstStyle>
          <a:p>
            <a:r>
              <a:rPr lang="en-US" dirty="0" smtClean="0"/>
              <a:t>Celebrating the achievements of Alan Gabriel</a:t>
            </a:r>
            <a:endParaRPr lang="fr-FR" dirty="0"/>
          </a:p>
        </p:txBody>
      </p:sp>
      <p:sp>
        <p:nvSpPr>
          <p:cNvPr id="6" name="Espace réservé du numéro de diapositive 5"/>
          <p:cNvSpPr>
            <a:spLocks noGrp="1"/>
          </p:cNvSpPr>
          <p:nvPr>
            <p:ph type="sldNum" sz="quarter" idx="12"/>
          </p:nvPr>
        </p:nvSpPr>
        <p:spPr>
          <a:xfrm>
            <a:off x="7842448" y="6356350"/>
            <a:ext cx="762000" cy="365125"/>
          </a:xfrm>
        </p:spPr>
        <p:txBody>
          <a:bodyPr/>
          <a:lstStyle>
            <a:lvl1pPr>
              <a:defRPr sz="1800" b="1"/>
            </a:lvl1pPr>
          </a:lstStyle>
          <a:p>
            <a:fld id="{E0A6C367-0542-4EDC-AF77-83902AFD71A0}" type="slidenum">
              <a:rPr lang="fr-FR" smtClean="0"/>
              <a:pPr/>
              <a:t>‹N°›</a:t>
            </a:fld>
            <a:endParaRPr lang="fr-FR"/>
          </a:p>
        </p:txBody>
      </p:sp>
      <p:pic>
        <p:nvPicPr>
          <p:cNvPr id="7" name="Picture 1" descr="C:\Users\Guy\Desktop\IAS_principal_low.jpg"/>
          <p:cNvPicPr>
            <a:picLocks noChangeAspect="1" noChangeArrowheads="1"/>
          </p:cNvPicPr>
          <p:nvPr userDrawn="1"/>
        </p:nvPicPr>
        <p:blipFill>
          <a:blip r:embed="rId2" cstate="print"/>
          <a:srcRect/>
          <a:stretch>
            <a:fillRect/>
          </a:stretch>
        </p:blipFill>
        <p:spPr bwMode="auto">
          <a:xfrm>
            <a:off x="0" y="0"/>
            <a:ext cx="1801368" cy="1289304"/>
          </a:xfrm>
          <a:prstGeom prst="rect">
            <a:avLst/>
          </a:prstGeom>
          <a:noFill/>
          <a:effectLst>
            <a:outerShdw algn="ctr" rotWithShape="0">
              <a:srgbClr val="000000"/>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r>
              <a:rPr lang="fr-FR" smtClean="0"/>
              <a:t>20/06/2013</a:t>
            </a:r>
            <a:endParaRPr lang="fr-FR"/>
          </a:p>
        </p:txBody>
      </p:sp>
      <p:sp>
        <p:nvSpPr>
          <p:cNvPr id="6" name="Espace réservé du pied de page 5"/>
          <p:cNvSpPr>
            <a:spLocks noGrp="1"/>
          </p:cNvSpPr>
          <p:nvPr>
            <p:ph type="ftr" sz="quarter" idx="11"/>
          </p:nvPr>
        </p:nvSpPr>
        <p:spPr/>
        <p:txBody>
          <a:bodyPr/>
          <a:lstStyle/>
          <a:p>
            <a:r>
              <a:rPr lang="en-US" smtClean="0"/>
              <a:t>Celebrating the achievements of Alan Gabriel</a:t>
            </a:r>
            <a:endParaRPr lang="fr-FR" dirty="0"/>
          </a:p>
        </p:txBody>
      </p:sp>
      <p:sp>
        <p:nvSpPr>
          <p:cNvPr id="7" name="Espace réservé du numéro de diapositive 6"/>
          <p:cNvSpPr>
            <a:spLocks noGrp="1"/>
          </p:cNvSpPr>
          <p:nvPr>
            <p:ph type="sldNum" sz="quarter" idx="12"/>
          </p:nvPr>
        </p:nvSpPr>
        <p:spPr/>
        <p:txBody>
          <a:bodyPr/>
          <a:lstStyle/>
          <a:p>
            <a:fld id="{E0A6C367-0542-4EDC-AF77-83902AFD71A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r>
              <a:rPr lang="fr-FR" smtClean="0"/>
              <a:t>20/06/2013</a:t>
            </a:r>
            <a:endParaRPr lang="fr-FR"/>
          </a:p>
        </p:txBody>
      </p:sp>
      <p:sp>
        <p:nvSpPr>
          <p:cNvPr id="8" name="Espace réservé du pied de page 7"/>
          <p:cNvSpPr>
            <a:spLocks noGrp="1"/>
          </p:cNvSpPr>
          <p:nvPr>
            <p:ph type="ftr" sz="quarter" idx="11"/>
          </p:nvPr>
        </p:nvSpPr>
        <p:spPr/>
        <p:txBody>
          <a:bodyPr/>
          <a:lstStyle/>
          <a:p>
            <a:r>
              <a:rPr lang="en-US" smtClean="0"/>
              <a:t>Celebrating the achievements of Alan Gabriel</a:t>
            </a:r>
            <a:endParaRPr lang="fr-FR" dirty="0"/>
          </a:p>
        </p:txBody>
      </p:sp>
      <p:sp>
        <p:nvSpPr>
          <p:cNvPr id="9" name="Espace réservé du numéro de diapositive 8"/>
          <p:cNvSpPr>
            <a:spLocks noGrp="1"/>
          </p:cNvSpPr>
          <p:nvPr>
            <p:ph type="sldNum" sz="quarter" idx="12"/>
          </p:nvPr>
        </p:nvSpPr>
        <p:spPr/>
        <p:txBody>
          <a:bodyPr/>
          <a:lstStyle/>
          <a:p>
            <a:fld id="{E0A6C367-0542-4EDC-AF77-83902AFD71A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r>
              <a:rPr lang="fr-FR" smtClean="0"/>
              <a:t>20/06/2013</a:t>
            </a:r>
            <a:endParaRPr lang="fr-FR"/>
          </a:p>
        </p:txBody>
      </p:sp>
      <p:sp>
        <p:nvSpPr>
          <p:cNvPr id="4" name="Espace réservé du pied de page 3"/>
          <p:cNvSpPr>
            <a:spLocks noGrp="1"/>
          </p:cNvSpPr>
          <p:nvPr>
            <p:ph type="ftr" sz="quarter" idx="11"/>
          </p:nvPr>
        </p:nvSpPr>
        <p:spPr/>
        <p:txBody>
          <a:bodyPr/>
          <a:lstStyle/>
          <a:p>
            <a:r>
              <a:rPr lang="en-US" smtClean="0"/>
              <a:t>Celebrating the achievements of Alan Gabriel</a:t>
            </a:r>
            <a:endParaRPr lang="fr-FR" dirty="0"/>
          </a:p>
        </p:txBody>
      </p:sp>
      <p:sp>
        <p:nvSpPr>
          <p:cNvPr id="5" name="Espace réservé du numéro de diapositive 4"/>
          <p:cNvSpPr>
            <a:spLocks noGrp="1"/>
          </p:cNvSpPr>
          <p:nvPr>
            <p:ph type="sldNum" sz="quarter" idx="12"/>
          </p:nvPr>
        </p:nvSpPr>
        <p:spPr/>
        <p:txBody>
          <a:bodyPr/>
          <a:lstStyle/>
          <a:p>
            <a:fld id="{E0A6C367-0542-4EDC-AF77-83902AFD71A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20/06/2013</a:t>
            </a:r>
            <a:endParaRPr lang="fr-FR"/>
          </a:p>
        </p:txBody>
      </p:sp>
      <p:sp>
        <p:nvSpPr>
          <p:cNvPr id="3" name="Espace réservé du pied de page 2"/>
          <p:cNvSpPr>
            <a:spLocks noGrp="1"/>
          </p:cNvSpPr>
          <p:nvPr>
            <p:ph type="ftr" sz="quarter" idx="11"/>
          </p:nvPr>
        </p:nvSpPr>
        <p:spPr/>
        <p:txBody>
          <a:bodyPr/>
          <a:lstStyle/>
          <a:p>
            <a:r>
              <a:rPr lang="en-US" smtClean="0"/>
              <a:t>Celebrating the achievements of Alan Gabriel</a:t>
            </a:r>
            <a:endParaRPr lang="fr-FR" dirty="0"/>
          </a:p>
        </p:txBody>
      </p:sp>
      <p:sp>
        <p:nvSpPr>
          <p:cNvPr id="4" name="Espace réservé du numéro de diapositive 3"/>
          <p:cNvSpPr>
            <a:spLocks noGrp="1"/>
          </p:cNvSpPr>
          <p:nvPr>
            <p:ph type="sldNum" sz="quarter" idx="12"/>
          </p:nvPr>
        </p:nvSpPr>
        <p:spPr/>
        <p:txBody>
          <a:bodyPr/>
          <a:lstStyle/>
          <a:p>
            <a:fld id="{E0A6C367-0542-4EDC-AF77-83902AFD71A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r>
              <a:rPr lang="fr-FR" smtClean="0"/>
              <a:t>20/06/2013</a:t>
            </a:r>
            <a:endParaRPr lang="fr-FR"/>
          </a:p>
        </p:txBody>
      </p:sp>
      <p:sp>
        <p:nvSpPr>
          <p:cNvPr id="6" name="Espace réservé du pied de page 5"/>
          <p:cNvSpPr>
            <a:spLocks noGrp="1"/>
          </p:cNvSpPr>
          <p:nvPr>
            <p:ph type="ftr" sz="quarter" idx="11"/>
          </p:nvPr>
        </p:nvSpPr>
        <p:spPr/>
        <p:txBody>
          <a:bodyPr/>
          <a:lstStyle/>
          <a:p>
            <a:r>
              <a:rPr lang="en-US" smtClean="0"/>
              <a:t>Celebrating the achievements of Alan Gabriel</a:t>
            </a:r>
            <a:endParaRPr lang="fr-FR" dirty="0"/>
          </a:p>
        </p:txBody>
      </p:sp>
      <p:sp>
        <p:nvSpPr>
          <p:cNvPr id="7" name="Espace réservé du numéro de diapositive 6"/>
          <p:cNvSpPr>
            <a:spLocks noGrp="1"/>
          </p:cNvSpPr>
          <p:nvPr>
            <p:ph type="sldNum" sz="quarter" idx="12"/>
          </p:nvPr>
        </p:nvSpPr>
        <p:spPr/>
        <p:txBody>
          <a:bodyPr/>
          <a:lstStyle/>
          <a:p>
            <a:fld id="{E0A6C367-0542-4EDC-AF77-83902AFD71A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20/06/2013</a:t>
            </a:r>
            <a:endParaRPr lang="fr-FR"/>
          </a:p>
        </p:txBody>
      </p:sp>
      <p:sp>
        <p:nvSpPr>
          <p:cNvPr id="6" name="Espace réservé du pied de page 5"/>
          <p:cNvSpPr>
            <a:spLocks noGrp="1"/>
          </p:cNvSpPr>
          <p:nvPr>
            <p:ph type="ftr" sz="quarter" idx="11"/>
          </p:nvPr>
        </p:nvSpPr>
        <p:spPr/>
        <p:txBody>
          <a:bodyPr/>
          <a:lstStyle/>
          <a:p>
            <a:r>
              <a:rPr lang="en-US" smtClean="0"/>
              <a:t>Celebrating the achievements of Alan Gabriel</a:t>
            </a:r>
            <a:endParaRPr lang="fr-FR"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0A6C367-0542-4EDC-AF77-83902AFD71A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800" b="1">
                <a:solidFill>
                  <a:schemeClr val="tx2">
                    <a:shade val="90000"/>
                  </a:schemeClr>
                </a:solidFill>
              </a:defRPr>
            </a:lvl1pPr>
          </a:lstStyle>
          <a:p>
            <a:r>
              <a:rPr lang="fr-FR" smtClean="0"/>
              <a:t>20/06/2013</a:t>
            </a:r>
            <a:endParaRPr lang="fr-FR"/>
          </a:p>
        </p:txBody>
      </p:sp>
      <p:sp>
        <p:nvSpPr>
          <p:cNvPr id="22" name="Espace réservé du pied de page 21"/>
          <p:cNvSpPr>
            <a:spLocks noGrp="1"/>
          </p:cNvSpPr>
          <p:nvPr>
            <p:ph type="ftr" sz="quarter" idx="3"/>
          </p:nvPr>
        </p:nvSpPr>
        <p:spPr>
          <a:xfrm>
            <a:off x="2667000" y="6356350"/>
            <a:ext cx="4569296" cy="365125"/>
          </a:xfrm>
          <a:prstGeom prst="rect">
            <a:avLst/>
          </a:prstGeom>
        </p:spPr>
        <p:txBody>
          <a:bodyPr vert="horz" lIns="0" tIns="0" rIns="0" bIns="0" anchor="b"/>
          <a:lstStyle>
            <a:lvl1pPr algn="l" eaLnBrk="1" latinLnBrk="0" hangingPunct="1">
              <a:defRPr kumimoji="0" sz="1600" b="1">
                <a:solidFill>
                  <a:schemeClr val="tx2">
                    <a:shade val="90000"/>
                  </a:schemeClr>
                </a:solidFill>
              </a:defRPr>
            </a:lvl1pPr>
          </a:lstStyle>
          <a:p>
            <a:r>
              <a:rPr lang="en-US" smtClean="0"/>
              <a:t>Celebrating the achievements of Alan Gabriel</a:t>
            </a:r>
            <a:endParaRPr lang="fr-FR"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2000" b="1">
                <a:solidFill>
                  <a:schemeClr val="tx2">
                    <a:shade val="90000"/>
                  </a:schemeClr>
                </a:solidFill>
              </a:defRPr>
            </a:lvl1pPr>
          </a:lstStyle>
          <a:p>
            <a:fld id="{E0A6C367-0542-4EDC-AF77-83902AFD71A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Integrated</a:t>
            </a:r>
            <a:r>
              <a:rPr lang="fr-FR" dirty="0" smtClean="0"/>
              <a:t> Science and Engineering </a:t>
            </a:r>
            <a:r>
              <a:rPr lang="fr-FR" dirty="0" err="1" smtClean="0"/>
              <a:t>at</a:t>
            </a:r>
            <a:r>
              <a:rPr lang="fr-FR" dirty="0" smtClean="0"/>
              <a:t> IAS</a:t>
            </a:r>
            <a:endParaRPr lang="fr-FR" dirty="0"/>
          </a:p>
        </p:txBody>
      </p:sp>
      <p:sp>
        <p:nvSpPr>
          <p:cNvPr id="3" name="Sous-titre 2"/>
          <p:cNvSpPr>
            <a:spLocks noGrp="1"/>
          </p:cNvSpPr>
          <p:nvPr>
            <p:ph type="subTitle" idx="1"/>
          </p:nvPr>
        </p:nvSpPr>
        <p:spPr/>
        <p:txBody>
          <a:bodyPr/>
          <a:lstStyle/>
          <a:p>
            <a:r>
              <a:rPr lang="fr-FR" sz="2800" b="1" dirty="0" smtClean="0"/>
              <a:t>Guy Guyot </a:t>
            </a:r>
          </a:p>
          <a:p>
            <a:r>
              <a:rPr lang="fr-FR" sz="2000" dirty="0" smtClean="0"/>
              <a:t>CNRS/INSU* </a:t>
            </a:r>
            <a:r>
              <a:rPr lang="fr-FR" sz="2000" dirty="0" err="1" smtClean="0"/>
              <a:t>Deputy</a:t>
            </a:r>
            <a:r>
              <a:rPr lang="fr-FR" sz="2000" dirty="0" smtClean="0"/>
              <a:t> </a:t>
            </a:r>
            <a:r>
              <a:rPr lang="fr-FR" sz="2000" dirty="0" err="1" smtClean="0"/>
              <a:t>Director</a:t>
            </a:r>
            <a:endParaRPr lang="fr-FR" sz="2000" dirty="0"/>
          </a:p>
        </p:txBody>
      </p:sp>
      <p:sp>
        <p:nvSpPr>
          <p:cNvPr id="5" name="ZoneTexte 4"/>
          <p:cNvSpPr txBox="1"/>
          <p:nvPr/>
        </p:nvSpPr>
        <p:spPr>
          <a:xfrm>
            <a:off x="755576" y="6093296"/>
            <a:ext cx="6624736" cy="369332"/>
          </a:xfrm>
          <a:prstGeom prst="rect">
            <a:avLst/>
          </a:prstGeom>
          <a:noFill/>
        </p:spPr>
        <p:txBody>
          <a:bodyPr wrap="square" rtlCol="0">
            <a:spAutoFit/>
          </a:bodyPr>
          <a:lstStyle/>
          <a:p>
            <a:r>
              <a:rPr lang="fr-FR" dirty="0" smtClean="0"/>
              <a:t>* Institute for </a:t>
            </a:r>
            <a:r>
              <a:rPr lang="fr-FR" dirty="0" err="1" smtClean="0"/>
              <a:t>Astrophysics</a:t>
            </a:r>
            <a:r>
              <a:rPr lang="fr-FR" dirty="0" smtClean="0"/>
              <a:t> and </a:t>
            </a:r>
            <a:r>
              <a:rPr lang="fr-FR" dirty="0" err="1" smtClean="0"/>
              <a:t>Earth</a:t>
            </a:r>
            <a:r>
              <a:rPr lang="fr-FR" dirty="0" smtClean="0"/>
              <a:t> observation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andeau"/>
          <p:cNvPicPr>
            <a:picLocks noChangeAspect="1" noChangeArrowheads="1"/>
          </p:cNvPicPr>
          <p:nvPr/>
        </p:nvPicPr>
        <p:blipFill>
          <a:blip r:embed="rId2" cstate="print"/>
          <a:srcRect/>
          <a:stretch>
            <a:fillRect/>
          </a:stretch>
        </p:blipFill>
        <p:spPr bwMode="auto">
          <a:xfrm>
            <a:off x="539552" y="1556792"/>
            <a:ext cx="8201025" cy="3019425"/>
          </a:xfrm>
          <a:prstGeom prst="rect">
            <a:avLst/>
          </a:prstGeom>
          <a:noFill/>
        </p:spPr>
      </p:pic>
      <p:sp>
        <p:nvSpPr>
          <p:cNvPr id="2" name="Titre 1"/>
          <p:cNvSpPr>
            <a:spLocks noGrp="1"/>
          </p:cNvSpPr>
          <p:nvPr>
            <p:ph type="title"/>
          </p:nvPr>
        </p:nvSpPr>
        <p:spPr>
          <a:xfrm>
            <a:off x="683568" y="4509120"/>
            <a:ext cx="7772400" cy="1362456"/>
          </a:xfrm>
        </p:spPr>
        <p:txBody>
          <a:bodyPr/>
          <a:lstStyle/>
          <a:p>
            <a:pPr algn="ctr"/>
            <a:r>
              <a:rPr lang="en-US" sz="8000" smtClean="0"/>
              <a:t>Thank’s a lot Alan</a:t>
            </a:r>
            <a:endParaRPr lang="en-US" sz="8000"/>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10</a:t>
            </a:fld>
            <a:endParaRPr lang="fr-FR"/>
          </a:p>
        </p:txBody>
      </p:sp>
      <p:pic>
        <p:nvPicPr>
          <p:cNvPr id="1026" name="Picture 2" descr="C:\Users\Guy\Desktop\Logo.JPG"/>
          <p:cNvPicPr>
            <a:picLocks noChangeAspect="1" noChangeArrowheads="1"/>
          </p:cNvPicPr>
          <p:nvPr/>
        </p:nvPicPr>
        <p:blipFill>
          <a:blip r:embed="rId3" cstate="print"/>
          <a:srcRect/>
          <a:stretch>
            <a:fillRect/>
          </a:stretch>
        </p:blipFill>
        <p:spPr bwMode="auto">
          <a:xfrm>
            <a:off x="6124857" y="1556792"/>
            <a:ext cx="2623607" cy="3024336"/>
          </a:xfrm>
          <a:prstGeom prst="rect">
            <a:avLst/>
          </a:prstGeom>
          <a:noFill/>
        </p:spPr>
      </p:pic>
      <p:sp>
        <p:nvSpPr>
          <p:cNvPr id="10" name="Rectangle 9"/>
          <p:cNvSpPr/>
          <p:nvPr/>
        </p:nvSpPr>
        <p:spPr>
          <a:xfrm>
            <a:off x="3131840" y="476672"/>
            <a:ext cx="288032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Guy </a:t>
            </a:r>
            <a:r>
              <a:rPr lang="en-US" sz="3600" b="1" dirty="0" err="1" smtClean="0"/>
              <a:t>Guyot</a:t>
            </a:r>
            <a:endParaRPr lang="en-US" sz="3600" b="1" dirty="0"/>
          </a:p>
        </p:txBody>
      </p:sp>
    </p:spTree>
  </p:cSld>
  <p:clrMapOvr>
    <a:masterClrMapping/>
  </p:clrMapOvr>
  <p:transition spd="slow" advTm="1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3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143000"/>
          </a:xfrm>
        </p:spPr>
        <p:txBody>
          <a:bodyPr/>
          <a:lstStyle/>
          <a:p>
            <a:pPr algn="ctr"/>
            <a:r>
              <a:rPr lang="en-US" smtClean="0"/>
              <a:t>From LPSP to IAS</a:t>
            </a:r>
            <a:endParaRPr lang="en-US"/>
          </a:p>
        </p:txBody>
      </p:sp>
      <p:sp>
        <p:nvSpPr>
          <p:cNvPr id="3" name="Espace réservé du contenu 2"/>
          <p:cNvSpPr>
            <a:spLocks noGrp="1"/>
          </p:cNvSpPr>
          <p:nvPr>
            <p:ph idx="1"/>
          </p:nvPr>
        </p:nvSpPr>
        <p:spPr/>
        <p:txBody>
          <a:bodyPr>
            <a:normAutofit fontScale="92500" lnSpcReduction="10000"/>
          </a:bodyPr>
          <a:lstStyle/>
          <a:p>
            <a:pPr algn="just"/>
            <a:r>
              <a:rPr lang="en-US" sz="3200" dirty="0" smtClean="0"/>
              <a:t>In the 80’s a « young » space science lab – LPSP - dedicated to solar and stellar physics was looking for a Director to succeed to Roger Maurice Bonnet appointed ESA science Director.  </a:t>
            </a:r>
          </a:p>
          <a:p>
            <a:pPr algn="just"/>
            <a:r>
              <a:rPr lang="en-US" sz="3200" dirty="0" smtClean="0"/>
              <a:t>After  a two years period of interim provided by Philippe </a:t>
            </a:r>
            <a:r>
              <a:rPr lang="en-US" sz="3200" dirty="0" err="1" smtClean="0"/>
              <a:t>Lemaire</a:t>
            </a:r>
            <a:r>
              <a:rPr lang="en-US" sz="3200" dirty="0" smtClean="0"/>
              <a:t>, IAS is born with the arrival of Alan Gabriel … . Amazement for some people, who in the following gave way to the spirit of « Entente Cordiale » !</a:t>
            </a:r>
          </a:p>
          <a:p>
            <a:pPr algn="just"/>
            <a:endParaRPr lang="en-US" sz="3200" dirty="0" smtClean="0"/>
          </a:p>
          <a:p>
            <a:pPr algn="just"/>
            <a:endParaRPr lang="en-US" sz="3200" dirty="0"/>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numéro de diapositive 4"/>
          <p:cNvSpPr>
            <a:spLocks noGrp="1"/>
          </p:cNvSpPr>
          <p:nvPr>
            <p:ph type="sldNum" sz="quarter" idx="12"/>
          </p:nvPr>
        </p:nvSpPr>
        <p:spPr/>
        <p:txBody>
          <a:bodyPr/>
          <a:lstStyle/>
          <a:p>
            <a:fld id="{E0A6C367-0542-4EDC-AF77-83902AFD71A0}" type="slidenum">
              <a:rPr lang="fr-FR" smtClean="0"/>
              <a:pPr/>
              <a:t>2</a:t>
            </a:fld>
            <a:endParaRPr lang="fr-FR"/>
          </a:p>
        </p:txBody>
      </p:sp>
      <p:sp>
        <p:nvSpPr>
          <p:cNvPr id="6" name="Espace réservé du pied de page 5"/>
          <p:cNvSpPr>
            <a:spLocks noGrp="1"/>
          </p:cNvSpPr>
          <p:nvPr>
            <p:ph type="ftr" sz="quarter" idx="11"/>
          </p:nvPr>
        </p:nvSpPr>
        <p:spPr/>
        <p:txBody>
          <a:bodyPr/>
          <a:lstStyle/>
          <a:p>
            <a:r>
              <a:rPr lang="en-US" smtClean="0"/>
              <a:t>Celebrating the achievements of Alan Gabriel</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704088"/>
            <a:ext cx="6851104" cy="1143000"/>
          </a:xfrm>
        </p:spPr>
        <p:txBody>
          <a:bodyPr>
            <a:normAutofit fontScale="90000"/>
          </a:bodyPr>
          <a:lstStyle/>
          <a:p>
            <a:r>
              <a:rPr lang="fr-FR" dirty="0" smtClean="0"/>
              <a:t>Alan and the </a:t>
            </a:r>
            <a:r>
              <a:rPr lang="fr-FR" dirty="0" err="1" smtClean="0"/>
              <a:t>technical</a:t>
            </a:r>
            <a:r>
              <a:rPr lang="fr-FR" dirty="0" smtClean="0"/>
              <a:t> staff</a:t>
            </a:r>
            <a:endParaRPr lang="fr-FR" dirty="0"/>
          </a:p>
        </p:txBody>
      </p:sp>
      <p:sp>
        <p:nvSpPr>
          <p:cNvPr id="3" name="Espace réservé du contenu 2"/>
          <p:cNvSpPr>
            <a:spLocks noGrp="1"/>
          </p:cNvSpPr>
          <p:nvPr>
            <p:ph idx="1"/>
          </p:nvPr>
        </p:nvSpPr>
        <p:spPr>
          <a:xfrm>
            <a:off x="457200" y="1935480"/>
            <a:ext cx="8229600" cy="4517856"/>
          </a:xfrm>
        </p:spPr>
        <p:txBody>
          <a:bodyPr>
            <a:normAutofit/>
          </a:bodyPr>
          <a:lstStyle/>
          <a:p>
            <a:pPr algn="just"/>
            <a:r>
              <a:rPr lang="en-US" sz="2500" dirty="0" smtClean="0"/>
              <a:t>LPSP was already in the way to a technical mutation towards a reinforced technical structure. It has been able to deliver IKS, dedicated to the Halley comet observation in 1986, but still stay « Solar physics » even if it counted  a few researchers in </a:t>
            </a:r>
            <a:r>
              <a:rPr lang="en-US" sz="2500" dirty="0" err="1" smtClean="0"/>
              <a:t>planetology</a:t>
            </a:r>
            <a:r>
              <a:rPr lang="en-US" sz="2500" dirty="0" smtClean="0"/>
              <a:t> and ISM.</a:t>
            </a:r>
          </a:p>
          <a:p>
            <a:pPr algn="just"/>
            <a:r>
              <a:rPr lang="en-US" sz="2500" dirty="0" smtClean="0"/>
              <a:t>Nevertheless the technical structure had to be consolidated </a:t>
            </a:r>
          </a:p>
          <a:p>
            <a:pPr algn="just"/>
            <a:r>
              <a:rPr lang="en-US" sz="2500" dirty="0" smtClean="0"/>
              <a:t>Coming from RAL, an excellent and very well organized  laboratory, Alan expected a trade structure with people who have skills turned towards projects of astrophysics space instruments.  </a:t>
            </a:r>
          </a:p>
        </p:txBody>
      </p:sp>
      <p:sp>
        <p:nvSpPr>
          <p:cNvPr id="4" name="Espace réservé de la date 3"/>
          <p:cNvSpPr>
            <a:spLocks noGrp="1"/>
          </p:cNvSpPr>
          <p:nvPr>
            <p:ph type="dt" sz="half" idx="10"/>
          </p:nvPr>
        </p:nvSpPr>
        <p:spPr/>
        <p:txBody>
          <a:bodyPr/>
          <a:lstStyle/>
          <a:p>
            <a:r>
              <a:rPr lang="fr-FR" smtClean="0"/>
              <a:t>20/06/2013</a:t>
            </a:r>
            <a:endParaRPr lang="fr-FR" dirty="0"/>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04" y="704088"/>
            <a:ext cx="6779096" cy="1143000"/>
          </a:xfrm>
        </p:spPr>
        <p:txBody>
          <a:bodyPr/>
          <a:lstStyle/>
          <a:p>
            <a:r>
              <a:rPr lang="en-US" smtClean="0"/>
              <a:t>The painfull history …</a:t>
            </a:r>
            <a:endParaRPr lang="en-US"/>
          </a:p>
        </p:txBody>
      </p:sp>
      <p:sp>
        <p:nvSpPr>
          <p:cNvPr id="3" name="Espace réservé du contenu 2"/>
          <p:cNvSpPr>
            <a:spLocks noGrp="1"/>
          </p:cNvSpPr>
          <p:nvPr>
            <p:ph idx="1"/>
          </p:nvPr>
        </p:nvSpPr>
        <p:spPr/>
        <p:txBody>
          <a:bodyPr/>
          <a:lstStyle/>
          <a:p>
            <a:pPr algn="just"/>
            <a:r>
              <a:rPr lang="en-US" dirty="0" err="1" smtClean="0"/>
              <a:t>Firstable</a:t>
            </a:r>
            <a:r>
              <a:rPr lang="en-US" dirty="0" smtClean="0"/>
              <a:t> a very positive act : </a:t>
            </a:r>
            <a:r>
              <a:rPr lang="en-US" dirty="0" err="1" smtClean="0"/>
              <a:t>appointement</a:t>
            </a:r>
            <a:r>
              <a:rPr lang="en-US" dirty="0" smtClean="0"/>
              <a:t> of a Technical  Director member of the directory staff !</a:t>
            </a:r>
          </a:p>
          <a:p>
            <a:pPr algn="just"/>
            <a:r>
              <a:rPr lang="en-US" dirty="0" smtClean="0"/>
              <a:t>First </a:t>
            </a:r>
            <a:r>
              <a:rPr lang="en-US" dirty="0" err="1" smtClean="0"/>
              <a:t>Serges</a:t>
            </a:r>
            <a:r>
              <a:rPr lang="en-US" dirty="0" smtClean="0"/>
              <a:t> </a:t>
            </a:r>
            <a:r>
              <a:rPr lang="en-US" dirty="0" err="1" smtClean="0"/>
              <a:t>Cazes</a:t>
            </a:r>
            <a:r>
              <a:rPr lang="en-US" dirty="0" smtClean="0"/>
              <a:t> was nominated in 1988. Unfortunately he prematurely passes away mid-1989 … A shock for the community !</a:t>
            </a:r>
          </a:p>
          <a:p>
            <a:pPr algn="just"/>
            <a:r>
              <a:rPr lang="en-US" dirty="0" smtClean="0"/>
              <a:t>Obviously, after that terrible event, Alan took the time to think about it, and took a lot of advices externally,  from people of organisms implied in the life of the laboratory.  </a:t>
            </a:r>
            <a:endParaRPr lang="en-US" dirty="0"/>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88" y="704088"/>
            <a:ext cx="6923112" cy="1143000"/>
          </a:xfrm>
        </p:spPr>
        <p:txBody>
          <a:bodyPr/>
          <a:lstStyle/>
          <a:p>
            <a:r>
              <a:rPr lang="en-US" smtClean="0"/>
              <a:t>The history … more funny</a:t>
            </a:r>
            <a:endParaRPr lang="en-US"/>
          </a:p>
        </p:txBody>
      </p:sp>
      <p:sp>
        <p:nvSpPr>
          <p:cNvPr id="3" name="Espace réservé du contenu 2"/>
          <p:cNvSpPr>
            <a:spLocks noGrp="1"/>
          </p:cNvSpPr>
          <p:nvPr>
            <p:ph idx="1"/>
          </p:nvPr>
        </p:nvSpPr>
        <p:spPr/>
        <p:txBody>
          <a:bodyPr/>
          <a:lstStyle/>
          <a:p>
            <a:pPr algn="just"/>
            <a:r>
              <a:rPr lang="en-US" dirty="0" smtClean="0"/>
              <a:t>In fall, the same year he asked for Guy </a:t>
            </a:r>
            <a:r>
              <a:rPr lang="en-US" dirty="0" err="1" smtClean="0"/>
              <a:t>Guyot</a:t>
            </a:r>
            <a:r>
              <a:rPr lang="en-US" dirty="0" smtClean="0"/>
              <a:t> and proposed the position. Then he explained :</a:t>
            </a:r>
          </a:p>
          <a:p>
            <a:pPr lvl="1" algn="just"/>
            <a:r>
              <a:rPr lang="en-US" dirty="0" smtClean="0"/>
              <a:t>You are a good engineer</a:t>
            </a:r>
          </a:p>
          <a:p>
            <a:pPr lvl="1" algn="just"/>
            <a:r>
              <a:rPr lang="en-US" dirty="0" smtClean="0"/>
              <a:t>Dynamic …</a:t>
            </a:r>
          </a:p>
          <a:p>
            <a:pPr lvl="1" algn="just"/>
            <a:r>
              <a:rPr lang="en-US" dirty="0" smtClean="0"/>
              <a:t> … a little bit aggressive …</a:t>
            </a:r>
          </a:p>
          <a:p>
            <a:pPr lvl="1" algn="just"/>
            <a:r>
              <a:rPr lang="en-US" dirty="0" smtClean="0"/>
              <a:t>You shall give up your position of project manager</a:t>
            </a:r>
          </a:p>
          <a:p>
            <a:pPr algn="just"/>
            <a:r>
              <a:rPr lang="en-US" dirty="0" smtClean="0"/>
              <a:t>If you agree, you will be the  IAS Technical Director</a:t>
            </a:r>
          </a:p>
          <a:p>
            <a:pPr algn="just"/>
            <a:r>
              <a:rPr lang="en-US" dirty="0" smtClean="0"/>
              <a:t>So, dynamic, I accepted , not becoming less aggressive and keeping my PM position !  I learned about Alan …</a:t>
            </a:r>
          </a:p>
          <a:p>
            <a:pPr lvl="1" algn="just"/>
            <a:endParaRPr lang="en-US" dirty="0"/>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704088"/>
            <a:ext cx="6851104" cy="1143000"/>
          </a:xfrm>
        </p:spPr>
        <p:txBody>
          <a:bodyPr/>
          <a:lstStyle/>
          <a:p>
            <a:r>
              <a:rPr lang="en-US" dirty="0" smtClean="0"/>
              <a:t>The Alan’s present !</a:t>
            </a:r>
            <a:endParaRPr lang="en-US" dirty="0"/>
          </a:p>
        </p:txBody>
      </p:sp>
      <p:sp>
        <p:nvSpPr>
          <p:cNvPr id="3" name="Espace réservé du contenu 2"/>
          <p:cNvSpPr>
            <a:spLocks noGrp="1"/>
          </p:cNvSpPr>
          <p:nvPr>
            <p:ph idx="1"/>
          </p:nvPr>
        </p:nvSpPr>
        <p:spPr/>
        <p:txBody>
          <a:bodyPr>
            <a:normAutofit fontScale="92500" lnSpcReduction="20000"/>
          </a:bodyPr>
          <a:lstStyle/>
          <a:p>
            <a:pPr algn="just"/>
            <a:r>
              <a:rPr lang="en-US" dirty="0" smtClean="0"/>
              <a:t>During the 90’s, this structure and the people involved in, allowed to build some excellent and very performing instruments on board of international missions. Others were studied and then selected by agencies to be launched in the beginning of this century. Today, some are in course particularly with ESA, selected in the Cosmic vision program or in the exploration program.</a:t>
            </a:r>
          </a:p>
          <a:p>
            <a:pPr algn="just"/>
            <a:r>
              <a:rPr lang="en-US" dirty="0" smtClean="0"/>
              <a:t>IAS became – with others ? – the best national space lab in AA with very impressive successes  and, a very strong point, prime contractor in interface of the leading space agency.</a:t>
            </a:r>
          </a:p>
          <a:p>
            <a:pPr algn="just"/>
            <a:r>
              <a:rPr lang="en-US" dirty="0" smtClean="0"/>
              <a:t>This decision to follow up the Alan’s choices has carried on with the successive directions. They adopted this demand in their program.  </a:t>
            </a:r>
            <a:endParaRPr lang="en-US" dirty="0"/>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704088"/>
            <a:ext cx="6851104" cy="1143000"/>
          </a:xfrm>
        </p:spPr>
        <p:txBody>
          <a:bodyPr/>
          <a:lstStyle/>
          <a:p>
            <a:r>
              <a:rPr lang="en-US" dirty="0" smtClean="0"/>
              <a:t>The IAS now !</a:t>
            </a:r>
            <a:endParaRPr lang="en-US" dirty="0"/>
          </a:p>
        </p:txBody>
      </p:sp>
      <p:sp>
        <p:nvSpPr>
          <p:cNvPr id="3" name="Espace réservé du contenu 2"/>
          <p:cNvSpPr>
            <a:spLocks noGrp="1"/>
          </p:cNvSpPr>
          <p:nvPr>
            <p:ph idx="1"/>
          </p:nvPr>
        </p:nvSpPr>
        <p:spPr/>
        <p:txBody>
          <a:bodyPr>
            <a:normAutofit fontScale="92500"/>
          </a:bodyPr>
          <a:lstStyle/>
          <a:p>
            <a:pPr algn="just"/>
            <a:r>
              <a:rPr lang="en-US" dirty="0" smtClean="0"/>
              <a:t>This topic related to space engineering is permanently open in our laboratories and we have to be most grateful to Alan to promote and maintain this very efficient system. </a:t>
            </a:r>
          </a:p>
          <a:p>
            <a:pPr algn="just"/>
            <a:r>
              <a:rPr lang="en-US" dirty="0" smtClean="0"/>
              <a:t>IAS is able to :</a:t>
            </a:r>
          </a:p>
          <a:p>
            <a:pPr lvl="1" algn="just"/>
            <a:r>
              <a:rPr lang="en-US" dirty="0" smtClean="0"/>
              <a:t>Be the prime in interface  with a leading agency</a:t>
            </a:r>
          </a:p>
          <a:p>
            <a:pPr lvl="1" algn="just"/>
            <a:r>
              <a:rPr lang="en-US" dirty="0" smtClean="0"/>
              <a:t>Practice system engineering</a:t>
            </a:r>
          </a:p>
          <a:p>
            <a:pPr lvl="1" algn="just"/>
            <a:r>
              <a:rPr lang="en-US" dirty="0" smtClean="0"/>
              <a:t> lead the architecture, study and AIT in:</a:t>
            </a:r>
          </a:p>
          <a:p>
            <a:pPr lvl="2" algn="just"/>
            <a:r>
              <a:rPr lang="en-US" dirty="0" smtClean="0"/>
              <a:t>Optics</a:t>
            </a:r>
          </a:p>
          <a:p>
            <a:pPr lvl="2" algn="just"/>
            <a:r>
              <a:rPr lang="en-US" dirty="0" smtClean="0"/>
              <a:t>Mechanics/</a:t>
            </a:r>
            <a:r>
              <a:rPr lang="en-US" dirty="0" err="1" smtClean="0"/>
              <a:t>thermics</a:t>
            </a:r>
            <a:r>
              <a:rPr lang="en-US" dirty="0" smtClean="0"/>
              <a:t>/cryogenics</a:t>
            </a:r>
          </a:p>
          <a:p>
            <a:pPr lvl="2" algn="just"/>
            <a:r>
              <a:rPr lang="en-US" dirty="0" smtClean="0"/>
              <a:t>Electronics</a:t>
            </a:r>
          </a:p>
          <a:p>
            <a:pPr lvl="2" algn="just"/>
            <a:r>
              <a:rPr lang="en-US" dirty="0" smtClean="0"/>
              <a:t>Command/control</a:t>
            </a:r>
            <a:endParaRPr lang="en-US" dirty="0"/>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88" y="704088"/>
            <a:ext cx="6923112" cy="1143000"/>
          </a:xfrm>
        </p:spPr>
        <p:txBody>
          <a:bodyPr/>
          <a:lstStyle/>
          <a:p>
            <a:r>
              <a:rPr lang="fr-FR" dirty="0" smtClean="0"/>
              <a:t>More about IAS …</a:t>
            </a:r>
            <a:endParaRPr lang="fr-FR" dirty="0"/>
          </a:p>
        </p:txBody>
      </p:sp>
      <p:sp>
        <p:nvSpPr>
          <p:cNvPr id="3" name="Espace réservé du contenu 2"/>
          <p:cNvSpPr>
            <a:spLocks noGrp="1"/>
          </p:cNvSpPr>
          <p:nvPr>
            <p:ph idx="1"/>
          </p:nvPr>
        </p:nvSpPr>
        <p:spPr/>
        <p:txBody>
          <a:bodyPr/>
          <a:lstStyle/>
          <a:p>
            <a:pPr algn="just"/>
            <a:r>
              <a:rPr lang="en-US" dirty="0" smtClean="0"/>
              <a:t>IAS is also well known :</a:t>
            </a:r>
          </a:p>
          <a:p>
            <a:pPr lvl="1" algn="just"/>
            <a:r>
              <a:rPr lang="en-US" dirty="0" smtClean="0"/>
              <a:t>For its capability in data acquisition, data processing with IDOC</a:t>
            </a:r>
          </a:p>
          <a:p>
            <a:pPr lvl="1" algn="just"/>
            <a:r>
              <a:rPr lang="en-US" dirty="0" smtClean="0"/>
              <a:t>For the ability of the « Station </a:t>
            </a:r>
            <a:r>
              <a:rPr lang="en-US" dirty="0" err="1" smtClean="0"/>
              <a:t>d’étalonnage</a:t>
            </a:r>
            <a:r>
              <a:rPr lang="en-US" dirty="0" smtClean="0"/>
              <a:t> » to perform calibration of instruments or equipments, to perform space environment tests and to welcome researchers and engineers to develop research and development  (R&amp;T) activities.</a:t>
            </a:r>
          </a:p>
          <a:p>
            <a:pPr algn="just"/>
            <a:r>
              <a:rPr lang="en-US" dirty="0" smtClean="0"/>
              <a:t>All those points have been personally followed by Alan in convergence with the teams .</a:t>
            </a:r>
          </a:p>
          <a:p>
            <a:pPr lvl="1" algn="just"/>
            <a:endParaRPr lang="en-US" dirty="0"/>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704088"/>
            <a:ext cx="7571184" cy="1143000"/>
          </a:xfrm>
        </p:spPr>
        <p:txBody>
          <a:bodyPr/>
          <a:lstStyle/>
          <a:p>
            <a:pPr algn="ctr"/>
            <a:r>
              <a:rPr lang="fr-FR" dirty="0" err="1" smtClean="0"/>
              <a:t>Summary</a:t>
            </a:r>
            <a:endParaRPr lang="fr-FR" dirty="0"/>
          </a:p>
        </p:txBody>
      </p:sp>
      <p:sp>
        <p:nvSpPr>
          <p:cNvPr id="3" name="Espace réservé du contenu 2"/>
          <p:cNvSpPr>
            <a:spLocks noGrp="1"/>
          </p:cNvSpPr>
          <p:nvPr>
            <p:ph idx="1"/>
          </p:nvPr>
        </p:nvSpPr>
        <p:spPr>
          <a:xfrm>
            <a:off x="457200" y="1700808"/>
            <a:ext cx="8229600" cy="4389120"/>
          </a:xfrm>
        </p:spPr>
        <p:txBody>
          <a:bodyPr>
            <a:normAutofit fontScale="92500"/>
          </a:bodyPr>
          <a:lstStyle/>
          <a:p>
            <a:pPr>
              <a:buNone/>
            </a:pPr>
            <a:endParaRPr lang="en-US" dirty="0" smtClean="0"/>
          </a:p>
          <a:p>
            <a:r>
              <a:rPr lang="en-US" dirty="0" smtClean="0"/>
              <a:t>Alan is a great Director. It’s my personal opinion! Not only mine I hope !</a:t>
            </a:r>
          </a:p>
          <a:p>
            <a:r>
              <a:rPr lang="en-US" dirty="0" smtClean="0"/>
              <a:t>He is the Director who trust the technical staff </a:t>
            </a:r>
          </a:p>
          <a:p>
            <a:r>
              <a:rPr lang="en-US" dirty="0" smtClean="0"/>
              <a:t>He is the Director who allowed IAS to  make a complete success of the participation to SOHO with a PI experiment.</a:t>
            </a:r>
          </a:p>
          <a:p>
            <a:r>
              <a:rPr lang="en-US" dirty="0" smtClean="0"/>
              <a:t>He is the director who, responsible in its position, helped in many others scientific thematic</a:t>
            </a:r>
          </a:p>
          <a:p>
            <a:r>
              <a:rPr lang="en-US" dirty="0" smtClean="0"/>
              <a:t> IAS </a:t>
            </a:r>
            <a:r>
              <a:rPr lang="en-US" smtClean="0"/>
              <a:t>today is </a:t>
            </a:r>
            <a:r>
              <a:rPr lang="en-US" dirty="0" smtClean="0"/>
              <a:t>the perfect continuity of the Alan’s work</a:t>
            </a:r>
          </a:p>
          <a:p>
            <a:r>
              <a:rPr lang="en-US" dirty="0" smtClean="0"/>
              <a:t>Thanks' a lot Alan ! </a:t>
            </a:r>
            <a:endParaRPr lang="en-US" dirty="0"/>
          </a:p>
        </p:txBody>
      </p:sp>
      <p:sp>
        <p:nvSpPr>
          <p:cNvPr id="4" name="Espace réservé de la date 3"/>
          <p:cNvSpPr>
            <a:spLocks noGrp="1"/>
          </p:cNvSpPr>
          <p:nvPr>
            <p:ph type="dt" sz="half" idx="10"/>
          </p:nvPr>
        </p:nvSpPr>
        <p:spPr/>
        <p:txBody>
          <a:bodyPr/>
          <a:lstStyle/>
          <a:p>
            <a:r>
              <a:rPr lang="fr-FR" smtClean="0"/>
              <a:t>20/06/2013</a:t>
            </a:r>
            <a:endParaRPr lang="fr-FR"/>
          </a:p>
        </p:txBody>
      </p:sp>
      <p:sp>
        <p:nvSpPr>
          <p:cNvPr id="5" name="Espace réservé du pied de page 4"/>
          <p:cNvSpPr>
            <a:spLocks noGrp="1"/>
          </p:cNvSpPr>
          <p:nvPr>
            <p:ph type="ftr" sz="quarter" idx="11"/>
          </p:nvPr>
        </p:nvSpPr>
        <p:spPr/>
        <p:txBody>
          <a:bodyPr/>
          <a:lstStyle/>
          <a:p>
            <a:r>
              <a:rPr lang="en-US" smtClean="0"/>
              <a:t>Celebrating the achievements of Alan Gabriel</a:t>
            </a:r>
            <a:endParaRPr lang="fr-FR" dirty="0"/>
          </a:p>
        </p:txBody>
      </p:sp>
      <p:sp>
        <p:nvSpPr>
          <p:cNvPr id="6" name="Espace réservé du numéro de diapositive 5"/>
          <p:cNvSpPr>
            <a:spLocks noGrp="1"/>
          </p:cNvSpPr>
          <p:nvPr>
            <p:ph type="sldNum" sz="quarter" idx="12"/>
          </p:nvPr>
        </p:nvSpPr>
        <p:spPr/>
        <p:txBody>
          <a:bodyPr/>
          <a:lstStyle/>
          <a:p>
            <a:fld id="{E0A6C367-0542-4EDC-AF77-83902AFD71A0}" type="slidenum">
              <a:rPr lang="fr-FR" smtClean="0"/>
              <a:pPr/>
              <a:t>9</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696</TotalTime>
  <Words>1055</Words>
  <Application>Microsoft Office PowerPoint</Application>
  <PresentationFormat>Affichage à l'écran (4:3)</PresentationFormat>
  <Paragraphs>132</Paragraphs>
  <Slides>10</Slides>
  <Notes>8</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Integrated Science and Engineering at IAS</vt:lpstr>
      <vt:lpstr>From LPSP to IAS</vt:lpstr>
      <vt:lpstr>Alan and the technical staff</vt:lpstr>
      <vt:lpstr>The painfull history …</vt:lpstr>
      <vt:lpstr>The history … more funny</vt:lpstr>
      <vt:lpstr>The Alan’s present !</vt:lpstr>
      <vt:lpstr>The IAS now !</vt:lpstr>
      <vt:lpstr>More about IAS …</vt:lpstr>
      <vt:lpstr>Summary</vt:lpstr>
      <vt:lpstr>Thank’s a lot Alan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Guy</dc:creator>
  <cp:lastModifiedBy>Guy</cp:lastModifiedBy>
  <cp:revision>93</cp:revision>
  <dcterms:created xsi:type="dcterms:W3CDTF">2013-06-12T06:45:37Z</dcterms:created>
  <dcterms:modified xsi:type="dcterms:W3CDTF">2013-06-19T07:17:00Z</dcterms:modified>
</cp:coreProperties>
</file>